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6" r:id="rId2"/>
    <p:sldId id="270" r:id="rId3"/>
    <p:sldId id="271" r:id="rId4"/>
    <p:sldId id="272" r:id="rId5"/>
    <p:sldId id="274" r:id="rId6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588" y="96"/>
      </p:cViewPr>
      <p:guideLst>
        <p:guide orient="horz" pos="2172"/>
        <p:guide pos="38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2025/12/3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>2025/12/3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C028FD-F0C7-884E-8B0F-9031ACA343EC}" type="datetimeFigureOut">
              <a:rPr kumimoji="1" lang="zh-CN" altLang="en-US" smtClean="0"/>
              <a:t>2025/12/3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4900" y="199581"/>
            <a:ext cx="10515600" cy="794195"/>
          </a:xfrm>
        </p:spPr>
        <p:txBody>
          <a:bodyPr>
            <a:normAutofit/>
          </a:bodyPr>
          <a:lstStyle>
            <a:lvl1pPr>
              <a:defRPr sz="2800" b="1" i="0">
                <a:solidFill>
                  <a:srgbClr val="C702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04900" y="1231899"/>
            <a:ext cx="10515600" cy="4826001"/>
          </a:xfrm>
        </p:spPr>
        <p:txBody>
          <a:bodyPr>
            <a:normAutofit/>
          </a:bodyPr>
          <a:lstStyle>
            <a:lvl1pPr algn="just">
              <a:lnSpc>
                <a:spcPct val="150000"/>
              </a:lnSpc>
              <a:defRPr sz="1400">
                <a:solidFill>
                  <a:srgbClr val="727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just">
              <a:lnSpc>
                <a:spcPct val="150000"/>
              </a:lnSpc>
              <a:defRPr sz="1200">
                <a:solidFill>
                  <a:srgbClr val="727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just">
              <a:lnSpc>
                <a:spcPct val="150000"/>
              </a:lnSpc>
              <a:defRPr sz="1050">
                <a:solidFill>
                  <a:srgbClr val="727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just"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just"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248400" y="6308723"/>
            <a:ext cx="2743200" cy="365125"/>
          </a:xfrm>
        </p:spPr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C028FD-F0C7-884E-8B0F-9031ACA343EC}" type="datetimeFigureOut">
              <a:rPr kumimoji="1" lang="zh-CN" altLang="en-US" smtClean="0"/>
              <a:t>2025/12/3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C028FD-F0C7-884E-8B0F-9031ACA343EC}" type="datetimeFigureOut">
              <a:rPr kumimoji="1" lang="zh-CN" altLang="en-US" smtClean="0"/>
              <a:t>2025/12/3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C028FD-F0C7-884E-8B0F-9031ACA343EC}" type="datetimeFigureOut">
              <a:rPr kumimoji="1" lang="zh-CN" altLang="en-US" smtClean="0"/>
              <a:t>2025/12/3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C028FD-F0C7-884E-8B0F-9031ACA343EC}" type="datetimeFigureOut">
              <a:rPr kumimoji="1" lang="zh-CN" altLang="en-US" smtClean="0"/>
              <a:t>2025/12/3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C028FD-F0C7-884E-8B0F-9031ACA343EC}" type="datetimeFigureOut">
              <a:rPr kumimoji="1" lang="zh-CN" altLang="en-US" smtClean="0"/>
              <a:t>2025/12/3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C028FD-F0C7-884E-8B0F-9031ACA343EC}" type="datetimeFigureOut">
              <a:rPr kumimoji="1" lang="zh-CN" altLang="en-US" smtClean="0"/>
              <a:t>2025/12/3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C028FD-F0C7-884E-8B0F-9031ACA343EC}" type="datetimeFigureOut">
              <a:rPr kumimoji="1" lang="zh-CN" altLang="en-US" smtClean="0"/>
              <a:t>2025/12/3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C028FD-F0C7-884E-8B0F-9031ACA343EC}" type="datetimeFigureOut">
              <a:rPr kumimoji="1" lang="zh-CN" altLang="en-US" smtClean="0"/>
              <a:t>2025/12/3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C028FD-F0C7-884E-8B0F-9031ACA343EC}" type="datetimeFigureOut">
              <a:rPr kumimoji="1" lang="zh-CN" altLang="en-US" smtClean="0"/>
              <a:t>2025/12/3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3119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8478E-805A-0A41-87D8-B5ECDFEA84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71755" y="0"/>
            <a:ext cx="12192000" cy="6858000"/>
          </a:xfrm>
          <a:prstGeom prst="rect">
            <a:avLst/>
          </a:prstGeom>
          <a:gradFill>
            <a:gsLst>
              <a:gs pos="0">
                <a:srgbClr val="FACFC3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2029346"/>
            <a:ext cx="12192000" cy="93726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lvl="0" algn="ctr">
              <a:lnSpc>
                <a:spcPct val="130000"/>
              </a:lnSpc>
              <a:spcBef>
                <a:spcPts val="1000"/>
              </a:spcBef>
            </a:pPr>
            <a:r>
              <a:rPr kumimoji="1" lang="zh-CN" altLang="zh-CN" sz="3200" b="1" dirty="0">
                <a:solidFill>
                  <a:srgbClr val="C7025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基础</a:t>
            </a:r>
            <a:r>
              <a:rPr kumimoji="1" lang="zh-CN" altLang="zh-CN" sz="3200" b="1" dirty="0">
                <a:solidFill>
                  <a:srgbClr val="C7025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设施证券投资基金（</a:t>
            </a:r>
            <a:r>
              <a:rPr kumimoji="1" lang="en-US" altLang="zh-CN" sz="3200" b="1" dirty="0">
                <a:solidFill>
                  <a:srgbClr val="C7025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REITs</a:t>
            </a:r>
            <a:r>
              <a:rPr kumimoji="1" lang="zh-CN" altLang="zh-CN" sz="3200" b="1" dirty="0">
                <a:solidFill>
                  <a:srgbClr val="C7025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r>
              <a:rPr kumimoji="1" lang="zh-CN" altLang="en-US" sz="3200" b="1" dirty="0" smtClean="0">
                <a:solidFill>
                  <a:srgbClr val="C7025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扩募业务功能</a:t>
            </a:r>
            <a:endParaRPr kumimoji="1" lang="en-US" altLang="zh-CN" sz="3200" b="1" dirty="0" smtClean="0">
              <a:solidFill>
                <a:srgbClr val="C7025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lvl="0" algn="ctr">
              <a:lnSpc>
                <a:spcPct val="130000"/>
              </a:lnSpc>
              <a:spcBef>
                <a:spcPts val="1000"/>
              </a:spcBef>
            </a:pPr>
            <a:r>
              <a:rPr kumimoji="1" lang="zh-CN" altLang="en-US" sz="3200" b="1" dirty="0" smtClean="0">
                <a:solidFill>
                  <a:srgbClr val="C7025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交易系统菜单操作指引</a:t>
            </a:r>
            <a:endParaRPr kumimoji="1" lang="zh-CN" altLang="en-US" sz="3200" b="1" dirty="0">
              <a:solidFill>
                <a:srgbClr val="C7025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1020" y="4328160"/>
            <a:ext cx="406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金元证券股份有限公司</a:t>
            </a:r>
            <a:endParaRPr lang="en-US" altLang="zh-CN" sz="2400" b="1" dirty="0" smtClean="0">
              <a:solidFill>
                <a:schemeClr val="accent3">
                  <a:lumMod val="7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r"/>
            <a:r>
              <a:rPr lang="en-US" altLang="zh-CN" sz="2400" b="1" dirty="0" smtClean="0">
                <a:solidFill>
                  <a:schemeClr val="accent3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2025</a:t>
            </a: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en-US" altLang="zh-CN" sz="2400" b="1" dirty="0" smtClean="0">
                <a:solidFill>
                  <a:schemeClr val="accent3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12</a:t>
            </a: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</a:t>
            </a:r>
            <a:r>
              <a:rPr lang="en-US" altLang="zh-CN" sz="2400" b="1" dirty="0" smtClean="0">
                <a:solidFill>
                  <a:schemeClr val="accent3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2400" b="1" dirty="0" smtClean="0">
                <a:solidFill>
                  <a:schemeClr val="accent3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日</a:t>
            </a:r>
            <a:endParaRPr lang="zh-CN" altLang="en-US" sz="2400" b="1" dirty="0">
              <a:solidFill>
                <a:schemeClr val="accent3">
                  <a:lumMod val="7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ACFC3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66725" y="336550"/>
            <a:ext cx="11052175" cy="668020"/>
            <a:chOff x="735" y="530"/>
            <a:chExt cx="17405" cy="1052"/>
          </a:xfrm>
        </p:grpSpPr>
        <p:sp>
          <p:nvSpPr>
            <p:cNvPr id="13" name="标题 1"/>
            <p:cNvSpPr txBox="1"/>
            <p:nvPr/>
          </p:nvSpPr>
          <p:spPr>
            <a:xfrm>
              <a:off x="777" y="618"/>
              <a:ext cx="11475" cy="964"/>
            </a:xfrm>
            <a:prstGeom prst="roundRect">
              <a:avLst>
                <a:gd name="adj" fmla="val 50000"/>
              </a:avLst>
            </a:prstGeom>
            <a:gradFill>
              <a:gsLst>
                <a:gs pos="5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>
              <a:off x="735" y="530"/>
              <a:ext cx="340" cy="340"/>
            </a:xfrm>
            <a:prstGeom prst="ellipse">
              <a:avLst/>
            </a:prstGeom>
            <a:solidFill>
              <a:schemeClr val="accent1"/>
            </a:solidFill>
            <a:ln w="254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>
              <a:off x="1230" y="731"/>
              <a:ext cx="16910" cy="73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rtlCol="0" anchor="ctr"/>
            <a:lstStyle/>
            <a:p>
              <a:pPr algn="l">
                <a:lnSpc>
                  <a:spcPct val="110000"/>
                </a:lnSpc>
                <a:buClrTx/>
                <a:buSzTx/>
                <a:buFontTx/>
              </a:pPr>
              <a:r>
                <a:rPr kumimoji="1" lang="zh-CN" altLang="en-US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</a:rPr>
                <a:t>周边菜单说明</a:t>
              </a:r>
              <a:r>
                <a:rPr kumimoji="1" lang="en-US" altLang="zh-CN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</a:rPr>
                <a:t>-</a:t>
              </a:r>
              <a:r>
                <a:rPr kumimoji="1" lang="zh-CN" altLang="en-US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  <a:sym typeface="+mn-ea"/>
                </a:rPr>
                <a:t>金融终端</a:t>
              </a:r>
              <a:r>
                <a:rPr kumimoji="1" lang="en-US" altLang="zh-CN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  <a:sym typeface="+mn-ea"/>
                </a:rPr>
                <a:t>2.0</a:t>
              </a:r>
              <a:endParaRPr kumimoji="1" lang="zh-CN" altLang="en-US" sz="2800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Source Han Sans CN Bold" panose="020B0800000000000000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120764" y="2100597"/>
            <a:ext cx="3318649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金融终端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2.0-8.70.50.266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版本通过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【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股票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场内基金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-REITs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非定向扩募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】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菜单进行委托。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扩募类型可以点击进行下拉选择，有“向原持有人配售”和“公开募集”两个选项。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当代码为深交所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REITs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时需要输入认购份额和认购价格。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当代码为上交所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REITs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时需要输入认购金额。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833" y="1285281"/>
            <a:ext cx="3138403" cy="476854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183" y="1285281"/>
            <a:ext cx="3318649" cy="4768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ACFC3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66725" y="336550"/>
            <a:ext cx="11052175" cy="668020"/>
            <a:chOff x="735" y="530"/>
            <a:chExt cx="17405" cy="1052"/>
          </a:xfrm>
        </p:grpSpPr>
        <p:sp>
          <p:nvSpPr>
            <p:cNvPr id="13" name="标题 1"/>
            <p:cNvSpPr txBox="1"/>
            <p:nvPr/>
          </p:nvSpPr>
          <p:spPr>
            <a:xfrm>
              <a:off x="777" y="618"/>
              <a:ext cx="11475" cy="964"/>
            </a:xfrm>
            <a:prstGeom prst="roundRect">
              <a:avLst>
                <a:gd name="adj" fmla="val 50000"/>
              </a:avLst>
            </a:prstGeom>
            <a:gradFill>
              <a:gsLst>
                <a:gs pos="5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>
              <a:off x="735" y="530"/>
              <a:ext cx="340" cy="340"/>
            </a:xfrm>
            <a:prstGeom prst="ellipse">
              <a:avLst/>
            </a:prstGeom>
            <a:solidFill>
              <a:schemeClr val="accent1"/>
            </a:solidFill>
            <a:ln w="254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>
              <a:off x="1230" y="731"/>
              <a:ext cx="16910" cy="73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rtlCol="0" anchor="ctr"/>
            <a:lstStyle/>
            <a:p>
              <a:pPr>
                <a:lnSpc>
                  <a:spcPct val="110000"/>
                </a:lnSpc>
              </a:pPr>
              <a:r>
                <a:rPr kumimoji="1" lang="zh-CN" altLang="en-US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</a:rPr>
                <a:t>周边菜单说明</a:t>
              </a:r>
              <a:r>
                <a:rPr kumimoji="1" lang="en-US" altLang="zh-CN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</a:rPr>
                <a:t>-</a:t>
              </a:r>
              <a:r>
                <a:rPr kumimoji="1" lang="zh-CN" altLang="en-US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</a:rPr>
                <a:t>通达信</a:t>
              </a:r>
              <a:r>
                <a:rPr kumimoji="1" lang="en-US" altLang="zh-CN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</a:rPr>
                <a:t>V6.89</a:t>
              </a:r>
              <a:endParaRPr kumimoji="1" lang="zh-CN" altLang="en-US" sz="2800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Source Han Sans CN Bold" panose="020B0800000000000000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704" y="1175190"/>
            <a:ext cx="2832534" cy="330566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377" y="1175190"/>
            <a:ext cx="2832534" cy="3300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6818" y="1175191"/>
            <a:ext cx="1564052" cy="330051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4493" y="1175190"/>
            <a:ext cx="1408304" cy="330051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98997" y="4475708"/>
            <a:ext cx="99940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通达信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V6.89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可以通过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【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股票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场内开放式基金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-REITs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非定向扩募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】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菜单进行委托。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业务类型可以点击进行下拉选择，有“向原持有人配售”和“公开募集”两个选项。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当代码为深交所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REITs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时需要输入认购价格和认购份额，当代码为上交所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REITs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时需要输入认购金额。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深市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REITs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委托可通过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【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股票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查询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当日委托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】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查询，沪市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REITs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委托可通过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【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股票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上证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LOF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基金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-LOF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当日委托查询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】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查询。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ACFC3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66725" y="336550"/>
            <a:ext cx="11052175" cy="668020"/>
            <a:chOff x="735" y="530"/>
            <a:chExt cx="17405" cy="1052"/>
          </a:xfrm>
        </p:grpSpPr>
        <p:sp>
          <p:nvSpPr>
            <p:cNvPr id="13" name="标题 1"/>
            <p:cNvSpPr txBox="1"/>
            <p:nvPr/>
          </p:nvSpPr>
          <p:spPr>
            <a:xfrm>
              <a:off x="777" y="618"/>
              <a:ext cx="11475" cy="964"/>
            </a:xfrm>
            <a:prstGeom prst="roundRect">
              <a:avLst>
                <a:gd name="adj" fmla="val 50000"/>
              </a:avLst>
            </a:prstGeom>
            <a:gradFill>
              <a:gsLst>
                <a:gs pos="5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>
              <a:off x="735" y="530"/>
              <a:ext cx="340" cy="340"/>
            </a:xfrm>
            <a:prstGeom prst="ellipse">
              <a:avLst/>
            </a:prstGeom>
            <a:solidFill>
              <a:schemeClr val="accent1"/>
            </a:solidFill>
            <a:ln w="254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>
              <a:off x="1230" y="731"/>
              <a:ext cx="16910" cy="73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rtlCol="0" anchor="ctr"/>
            <a:lstStyle/>
            <a:p>
              <a:pPr>
                <a:lnSpc>
                  <a:spcPct val="110000"/>
                </a:lnSpc>
              </a:pPr>
              <a:r>
                <a:rPr kumimoji="1" lang="zh-CN" altLang="en-US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</a:rPr>
                <a:t>周边菜单说明</a:t>
              </a:r>
              <a:r>
                <a:rPr kumimoji="1" lang="en-US" altLang="zh-CN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</a:rPr>
                <a:t>-</a:t>
              </a:r>
              <a:r>
                <a:rPr kumimoji="1" lang="zh-CN" altLang="en-US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</a:rPr>
                <a:t>金元证券</a:t>
              </a:r>
              <a:r>
                <a:rPr kumimoji="1" lang="en-US" altLang="zh-CN" sz="2800" b="1" dirty="0">
                  <a:ln w="12700">
                    <a:noFill/>
                  </a:ln>
                  <a:solidFill>
                    <a:srgbClr val="262626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Source Han Sans CN Bold" panose="020B0800000000000000" charset="-122"/>
                </a:rPr>
                <a:t>APP</a:t>
              </a:r>
              <a:endParaRPr kumimoji="1" lang="zh-CN" altLang="en-US" sz="2800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Source Han Sans CN Bold" panose="020B0800000000000000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2375" y="1299210"/>
            <a:ext cx="2095500" cy="46653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405" y="4723253"/>
            <a:ext cx="2429511" cy="122911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32205" y="1433195"/>
            <a:ext cx="334454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金元证券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APP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可以通过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【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交易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场内基金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-LOF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认购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】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菜单进行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REIT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基金非定向扩募委托。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识别到输入的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REITs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代码处于非定向扩募期时可以选择扩募类型。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沪深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REITs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基金非定向扩募和认购委托均可通过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【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交易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场内基金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-LOF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委托查询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-LOF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当日委托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】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菜单查询委托。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375" y="1301115"/>
            <a:ext cx="2095500" cy="46634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6875" y="1301750"/>
            <a:ext cx="2095500" cy="466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ACFC3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086350" y="3079115"/>
            <a:ext cx="201930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谢谢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7025D"/>
      </a:accent1>
      <a:accent2>
        <a:srgbClr val="B3B3B3"/>
      </a:accent2>
      <a:accent3>
        <a:srgbClr val="717171"/>
      </a:accent3>
      <a:accent4>
        <a:srgbClr val="008CD6"/>
      </a:accent4>
      <a:accent5>
        <a:srgbClr val="005BAC"/>
      </a:accent5>
      <a:accent6>
        <a:srgbClr val="007747"/>
      </a:accent6>
      <a:hlink>
        <a:srgbClr val="0563C1"/>
      </a:hlink>
      <a:folHlink>
        <a:srgbClr val="C7025D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307</Words>
  <Application>Microsoft Office PowerPoint</Application>
  <PresentationFormat>宽屏</PresentationFormat>
  <Paragraphs>19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Source Han Sans CN Bold</vt:lpstr>
      <vt:lpstr>黑体</vt:lpstr>
      <vt:lpstr>宋体</vt:lpstr>
      <vt:lpstr>微软雅黑</vt:lpstr>
      <vt:lpstr>Arial</vt:lpstr>
      <vt:lpstr>Arial Black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金元证券股份有限公司所属的总部、分支机构及分公司、控股50%以上的子公司</dc:creator>
  <cp:lastModifiedBy>admin</cp:lastModifiedBy>
  <cp:revision>50</cp:revision>
  <dcterms:created xsi:type="dcterms:W3CDTF">2023-07-11T07:43:00Z</dcterms:created>
  <dcterms:modified xsi:type="dcterms:W3CDTF">2025-12-03T05:23:41Z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2052-12.8.2.21549</vt:lpwstr>
  </property>
  <property fmtid="{D5CDD505-2E9C-101B-9397-08002B2CF9AE}" pid="3" name="ICV">
    <vt:lpwstr>684D8BDFF47C482B9F3A7654CCA1FBCE_11</vt:lpwstr>
  </property>
</Properties>
</file>